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24" r:id="rId5"/>
    <p:sldMasterId id="2147483691" r:id="rId6"/>
    <p:sldMasterId id="2147483757" r:id="rId7"/>
    <p:sldMasterId id="2147483790" r:id="rId8"/>
  </p:sldMasterIdLst>
  <p:notesMasterIdLst>
    <p:notesMasterId r:id="rId18"/>
  </p:notesMasterIdLst>
  <p:sldIdLst>
    <p:sldId id="294" r:id="rId9"/>
    <p:sldId id="2147472261" r:id="rId10"/>
    <p:sldId id="2147472262" r:id="rId11"/>
    <p:sldId id="2147374600" r:id="rId12"/>
    <p:sldId id="2147472253" r:id="rId13"/>
    <p:sldId id="2147472263" r:id="rId14"/>
    <p:sldId id="2147472264" r:id="rId15"/>
    <p:sldId id="2147472265" r:id="rId16"/>
    <p:sldId id="2147472266" r:id="rId17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929"/>
    <p:restoredTop sz="96327"/>
  </p:normalViewPr>
  <p:slideViewPr>
    <p:cSldViewPr snapToGrid="0">
      <p:cViewPr varScale="1">
        <p:scale>
          <a:sx n="114" d="100"/>
          <a:sy n="114" d="100"/>
        </p:scale>
        <p:origin x="10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83D86-FBAC-49C5-AB6F-3D4C5981EF7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86F95B-63F3-4B66-9B70-1F78276FB9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2203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0EF713-E581-4415-B01A-575733D40348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6516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3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 dirty="0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C36B7C6-A167-E29B-B137-4BC0CBE498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8AB7446-32D7-9321-62EB-F686687D3D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6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 dirty="0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25.4.2023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F639812E-B5D7-79B2-772B-55C15A42A2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341F3B3-3CC7-3846-B101-53507F32F4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492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/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/>
          <a:p>
            <a:pPr lvl="0"/>
            <a:r>
              <a:rPr lang="fi-FI" dirty="0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/>
          <a:p>
            <a:pPr lvl="0"/>
            <a:r>
              <a:rPr lang="fi-FI" dirty="0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C9F3143-0FB9-EF50-472D-D9B1626E11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457463A-54FC-CF42-30C1-20D81E5065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644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 dirty="0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 dirty="0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25.4.2023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EFF6797-BDE6-863A-A62C-4E38AF772C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E0AC6B-2D35-1EFF-B06E-E3E45F84D5E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844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C4B65E-4FB4-816D-3ABF-6C0E80D890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AF51BF-8436-ED13-927D-993DD2CDB6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185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25.4.2023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6" name="Picture 5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659325B-759F-4951-3A3C-7BA7DC8A47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A71483-AD90-EFAE-2519-E6DDAD13AAC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1913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Tila</a:t>
            </a:r>
            <a:r>
              <a:rPr lang="en-GB" dirty="0"/>
              <a:t> </a:t>
            </a:r>
            <a:r>
              <a:rPr lang="en-GB" dirty="0" err="1"/>
              <a:t>taulukolle</a:t>
            </a:r>
            <a:r>
              <a:rPr lang="en-GB" dirty="0"/>
              <a:t>, </a:t>
            </a:r>
            <a:r>
              <a:rPr lang="en-GB" dirty="0" err="1"/>
              <a:t>graafille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 err="1"/>
              <a:t>kuvalle</a:t>
            </a:r>
            <a:r>
              <a:rPr lang="en-GB" dirty="0"/>
              <a:t> tai </a:t>
            </a:r>
            <a:r>
              <a:rPr lang="en-GB" dirty="0" err="1"/>
              <a:t>videolle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0576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Tila</a:t>
            </a:r>
            <a:r>
              <a:rPr lang="en-GB" dirty="0"/>
              <a:t> </a:t>
            </a:r>
            <a:r>
              <a:rPr lang="en-GB" dirty="0" err="1"/>
              <a:t>taulukolle</a:t>
            </a:r>
            <a:r>
              <a:rPr lang="en-GB" dirty="0"/>
              <a:t>, </a:t>
            </a:r>
            <a:r>
              <a:rPr lang="en-GB" dirty="0" err="1"/>
              <a:t>graafille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 err="1"/>
              <a:t>kuvalle</a:t>
            </a:r>
            <a:r>
              <a:rPr lang="en-GB" dirty="0"/>
              <a:t> tai </a:t>
            </a:r>
            <a:r>
              <a:rPr lang="en-GB" dirty="0" err="1"/>
              <a:t>videolle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25.4.2023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950044B-8DDC-20DA-A3D0-209641B552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8552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Tila</a:t>
            </a:r>
            <a:r>
              <a:rPr lang="en-GB" dirty="0"/>
              <a:t> </a:t>
            </a:r>
            <a:r>
              <a:rPr lang="en-GB" dirty="0" err="1"/>
              <a:t>taulukolle</a:t>
            </a:r>
            <a:r>
              <a:rPr lang="en-GB" dirty="0"/>
              <a:t>, </a:t>
            </a:r>
            <a:r>
              <a:rPr lang="en-GB" dirty="0" err="1"/>
              <a:t>graafille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 err="1"/>
              <a:t>kuvalle</a:t>
            </a:r>
            <a:r>
              <a:rPr lang="en-GB" dirty="0"/>
              <a:t> tai </a:t>
            </a:r>
            <a:r>
              <a:rPr lang="en-GB" dirty="0" err="1"/>
              <a:t>videolle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99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>
                <a:solidFill>
                  <a:schemeClr val="tx1"/>
                </a:solidFill>
              </a:defRPr>
            </a:lvl2pPr>
            <a:lvl3pPr marL="914400" indent="0" algn="ctr">
              <a:buNone/>
              <a:defRPr sz="2400">
                <a:solidFill>
                  <a:schemeClr val="tx1"/>
                </a:solidFill>
              </a:defRPr>
            </a:lvl3pPr>
            <a:lvl4pPr marL="1371600" indent="0" algn="ctr">
              <a:buNone/>
              <a:defRPr sz="2000">
                <a:solidFill>
                  <a:schemeClr val="tx1"/>
                </a:solidFill>
              </a:defRPr>
            </a:lvl4pPr>
            <a:lvl5pPr marL="1828800" indent="0" algn="ctr">
              <a:buNone/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Tila</a:t>
            </a:r>
            <a:r>
              <a:rPr lang="en-GB" dirty="0"/>
              <a:t> </a:t>
            </a:r>
            <a:r>
              <a:rPr lang="en-GB" dirty="0" err="1"/>
              <a:t>taulukolle</a:t>
            </a:r>
            <a:r>
              <a:rPr lang="en-GB" dirty="0"/>
              <a:t>, </a:t>
            </a:r>
            <a:r>
              <a:rPr lang="en-GB" dirty="0" err="1"/>
              <a:t>graafille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 err="1"/>
              <a:t>kuvalle</a:t>
            </a:r>
            <a:r>
              <a:rPr lang="en-GB" dirty="0"/>
              <a:t> tai </a:t>
            </a:r>
            <a:r>
              <a:rPr lang="en-GB" dirty="0" err="1"/>
              <a:t>videolle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25.4.2023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81CDCAA-FFF1-4D78-535A-F3200262F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3E63CF4-7649-A128-BF76-E699CFB6B12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87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838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FCC8D104-7F84-C888-147D-E9BA71D739F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accent4"/>
                </a:solidFill>
              </a:defRPr>
            </a:lvl1pPr>
          </a:lstStyle>
          <a:p>
            <a:r>
              <a:rPr lang="fi-FI" dirty="0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13440710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918BCF9-AC30-9B84-E4CA-CDF3510AD3D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16009009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4816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5502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699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6301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6799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3CF214-76DA-68B4-2B4A-8177027A95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D36BE2-B80E-CE08-EBD9-EEB35490D95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2284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08CAA1-FDF5-EF53-A9B7-1D43206E86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9CFA2B3-42F1-3C9E-A475-251BF4B38D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8188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9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984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8724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3684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8938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CDB52F-531F-239F-BE54-B44DE5EA80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58080" y="531007"/>
            <a:ext cx="734202" cy="622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983DEC-CDA1-A7EB-63B2-BE23E16CDD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0058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CDB52F-531F-239F-BE54-B44DE5EA80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58080" y="531007"/>
            <a:ext cx="734202" cy="622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983DEC-CDA1-A7EB-63B2-BE23E16CDD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3991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itos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2394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2622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0262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421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37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60153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021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922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211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6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43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C4B65E-4FB4-816D-3ABF-6C0E80D890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AF51BF-8436-ED13-927D-993DD2CDB6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343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1 sisältö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25.4.2023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C36B7C6-A167-E29B-B137-4BC0CBE498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8AB7446-32D7-9321-62EB-F686687D3D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376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25.4.2023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065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798" r:id="rId8"/>
    <p:sldLayoutId id="214748379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25.4.2023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573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25.4.2023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793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25.4.2023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767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25.4.2023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35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5B460-9657-981D-6708-0686F2DEF6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HYTE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09CAD-CC83-7045-194A-7EEA012F63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/>
              <a:t>Ikäryhmäkohtaisen suunnitelman ja kertomuksen tilannekatsaus</a:t>
            </a:r>
          </a:p>
          <a:p>
            <a:endParaRPr lang="fi-FI"/>
          </a:p>
          <a:p>
            <a:r>
              <a:rPr lang="fi-FI"/>
              <a:t>Marjukka Laakso</a:t>
            </a:r>
          </a:p>
        </p:txBody>
      </p:sp>
    </p:spTree>
    <p:extLst>
      <p:ext uri="{BB962C8B-B14F-4D97-AF65-F5344CB8AC3E}">
        <p14:creationId xmlns:p14="http://schemas.microsoft.com/office/powerpoint/2010/main" val="1304543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CB2402-03A4-52C0-EB32-DC2E5FA1A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1"/>
            <a:ext cx="10260000" cy="729422"/>
          </a:xfrm>
        </p:spPr>
        <p:txBody>
          <a:bodyPr>
            <a:noAutofit/>
          </a:bodyPr>
          <a:lstStyle/>
          <a:p>
            <a:r>
              <a:rPr lang="fi-FI" sz="3000" b="1">
                <a:latin typeface="Calibri"/>
                <a:cs typeface="Poppins ExtraBold"/>
              </a:rPr>
              <a:t>HYTE-työn</a:t>
            </a:r>
            <a:r>
              <a:rPr lang="fi-FI" sz="3200" b="1">
                <a:latin typeface="Calibri"/>
                <a:cs typeface="Poppins ExtraBold"/>
              </a:rPr>
              <a:t> määritelmä</a:t>
            </a:r>
            <a:endParaRPr lang="fi-FI" sz="3200" b="1">
              <a:latin typeface="Calibri"/>
            </a:endParaRP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29EB7FD-81CD-8F5D-E932-39727759B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FE38DE-4805-4D44-9515-01E7263DA904}" type="datetime1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25.4.2023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A543EC0-85F6-961A-EB8D-AC3B67C7B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C7B8F6-2765-465B-BF52-D1DF320C1AE3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98B64735-C748-4A20-FCD7-EE5344102AB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1886" y="1506635"/>
            <a:ext cx="6184508" cy="472916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fi-FI" sz="2000" b="1">
                <a:latin typeface="Calibri"/>
                <a:cs typeface="Poppins ExtraLight"/>
              </a:rPr>
              <a:t>Hyvinvoinnin, terveyden ja turvallisuuden edistäminen on...</a:t>
            </a:r>
            <a:endParaRPr lang="fi-FI" sz="1800">
              <a:latin typeface="Calibri"/>
              <a:cs typeface="Poppins ExtraLight"/>
            </a:endParaRPr>
          </a:p>
          <a:p>
            <a:r>
              <a:rPr lang="fi-FI" sz="1600">
                <a:latin typeface="Calibri"/>
                <a:cs typeface="Poppins ExtraLight"/>
              </a:rPr>
              <a:t>Väestöryhmien välisten </a:t>
            </a:r>
            <a:r>
              <a:rPr lang="fi-FI" sz="1600" b="1">
                <a:latin typeface="Calibri"/>
                <a:cs typeface="Poppins ExtraLight"/>
              </a:rPr>
              <a:t>hyvinvointi- ja terveyserojen kaventamista</a:t>
            </a:r>
          </a:p>
          <a:p>
            <a:r>
              <a:rPr lang="fi-FI" sz="1600" b="1">
                <a:latin typeface="Calibri"/>
                <a:cs typeface="Poppins ExtraLight"/>
              </a:rPr>
              <a:t>Hyvinvoinnin, terveyden</a:t>
            </a:r>
            <a:r>
              <a:rPr lang="fi-FI" sz="1600">
                <a:latin typeface="Calibri"/>
                <a:cs typeface="Poppins ExtraLight"/>
              </a:rPr>
              <a:t>, osallisuuden sekä työ- ja toimintakyvyn </a:t>
            </a:r>
            <a:r>
              <a:rPr lang="fi-FI" sz="1600" b="1">
                <a:latin typeface="Calibri"/>
                <a:cs typeface="Poppins ExtraLight"/>
              </a:rPr>
              <a:t>ylläpitoa ja parantamista</a:t>
            </a:r>
          </a:p>
          <a:p>
            <a:r>
              <a:rPr lang="fi-FI" sz="1600">
                <a:latin typeface="Calibri"/>
                <a:cs typeface="Poppins ExtraLight"/>
              </a:rPr>
              <a:t>Muun muassa mielenterveyden ongelmien, päihdehaittojen, sairauksien, tapaturmien, </a:t>
            </a:r>
            <a:r>
              <a:rPr lang="fi-FI" sz="1600" b="1">
                <a:latin typeface="Calibri"/>
                <a:cs typeface="Poppins ExtraLight"/>
              </a:rPr>
              <a:t>osattomuuden ja syrjäytymisen ehkäisemistä</a:t>
            </a:r>
          </a:p>
          <a:p>
            <a:r>
              <a:rPr lang="fi-FI" sz="1600" b="1">
                <a:latin typeface="Calibri"/>
                <a:cs typeface="Poppins ExtraLight"/>
              </a:rPr>
              <a:t>Laaja-alaista, monitoimijaista ja poikkihallinnollista toimintaa</a:t>
            </a:r>
            <a:r>
              <a:rPr lang="fi-FI" sz="1600">
                <a:latin typeface="Calibri"/>
                <a:cs typeface="Poppins ExtraLight"/>
              </a:rPr>
              <a:t>, jota tulee kohdentaa koko elinympäristöön, väestöön, yhteisöihin ja yksilöihin</a:t>
            </a:r>
          </a:p>
          <a:p>
            <a:pPr marL="0" indent="0">
              <a:buNone/>
            </a:pPr>
            <a:endParaRPr lang="fi-FI" sz="1800">
              <a:latin typeface="Calibri"/>
              <a:cs typeface="Poppins ExtraLight"/>
            </a:endParaRPr>
          </a:p>
          <a:p>
            <a:pPr marL="0" indent="0" algn="ctr">
              <a:buNone/>
            </a:pPr>
            <a:r>
              <a:rPr lang="fi-FI" sz="1800" b="1">
                <a:latin typeface="Calibri"/>
                <a:cs typeface="Poppins ExtraLight"/>
              </a:rPr>
              <a:t>"Sosiaali- ja terveydenhuollon toiminnan painopistettä siirretään perustason palveluihin ja ennaltaehkäisevään toimintaan” </a:t>
            </a:r>
          </a:p>
          <a:p>
            <a:pPr marL="0" indent="0" algn="ctr">
              <a:buNone/>
            </a:pPr>
            <a:r>
              <a:rPr lang="fi-FI" sz="1100">
                <a:latin typeface="Calibri"/>
                <a:cs typeface="Poppins ExtraLight"/>
              </a:rPr>
              <a:t>(</a:t>
            </a:r>
            <a:r>
              <a:rPr lang="fi-FI" sz="1100" err="1">
                <a:latin typeface="Calibri"/>
                <a:cs typeface="Poppins ExtraLight"/>
              </a:rPr>
              <a:t>Marinin</a:t>
            </a:r>
            <a:r>
              <a:rPr lang="fi-FI" sz="1100">
                <a:latin typeface="Calibri"/>
                <a:cs typeface="Poppins ExtraLight"/>
              </a:rPr>
              <a:t> hallitusohjelma, SOTE-rakenneuudistus)</a:t>
            </a:r>
          </a:p>
          <a:p>
            <a:endParaRPr lang="fi-FI" sz="1800">
              <a:latin typeface="Calibri"/>
              <a:cs typeface="Poppins ExtraLight"/>
            </a:endParaRPr>
          </a:p>
        </p:txBody>
      </p:sp>
      <p:pic>
        <p:nvPicPr>
          <p:cNvPr id="8" name="Kuva 7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0A67AAA9-6006-7F30-AA99-660BB875F4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1000" y="1405374"/>
            <a:ext cx="4837332" cy="4729356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86D6173B-A7BF-576B-15A4-B8DE779CF02D}"/>
              </a:ext>
            </a:extLst>
          </p:cNvPr>
          <p:cNvSpPr txBox="1"/>
          <p:nvPr/>
        </p:nvSpPr>
        <p:spPr>
          <a:xfrm>
            <a:off x="6060109" y="6257748"/>
            <a:ext cx="38147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Poppins ExtraLight"/>
                <a:ea typeface="+mn-ea"/>
                <a:cs typeface="+mn-cs"/>
              </a:rPr>
              <a:t>HYTE-</a:t>
            </a:r>
            <a:r>
              <a:rPr kumimoji="0" lang="en-GB" sz="800" b="0" i="1" u="none" strike="noStrike" kern="1200" cap="none" spc="0" normalizeH="0" baseline="0" noProof="0" err="1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Poppins ExtraLight"/>
                <a:ea typeface="+mn-ea"/>
                <a:cs typeface="+mn-cs"/>
              </a:rPr>
              <a:t>määritelmän</a:t>
            </a:r>
            <a: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Poppins ExtraLight"/>
                <a:ea typeface="+mn-ea"/>
                <a:cs typeface="+mn-cs"/>
              </a:rPr>
              <a:t> </a:t>
            </a:r>
            <a:r>
              <a:rPr kumimoji="0" lang="en-GB" sz="800" b="0" i="1" u="none" strike="noStrike" kern="1200" cap="none" spc="0" normalizeH="0" baseline="0" noProof="0" err="1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Poppins ExtraLight"/>
                <a:ea typeface="+mn-ea"/>
                <a:cs typeface="+mn-cs"/>
              </a:rPr>
              <a:t>lähde</a:t>
            </a:r>
            <a:r>
              <a:rPr kumimoji="0" lang="en-GB" sz="800" b="0" i="1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Poppins ExtraLight"/>
                <a:ea typeface="+mn-ea"/>
                <a:cs typeface="+mn-cs"/>
              </a:rPr>
              <a:t>: https://thl.fi/documents/966696/8510434/HYTE-diasetti_hyvinvointialueen_luottamushenkilöille_2022_01_26b.pdf/6a086f08-401a-3546-e448-4d2733f53f2c?t=1646289679581</a:t>
            </a:r>
          </a:p>
        </p:txBody>
      </p:sp>
    </p:spTree>
    <p:extLst>
      <p:ext uri="{BB962C8B-B14F-4D97-AF65-F5344CB8AC3E}">
        <p14:creationId xmlns:p14="http://schemas.microsoft.com/office/powerpoint/2010/main" val="1069852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ACE60-92AD-A908-1D0E-E4A19C32B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Lapset ja nuoret asiantuntijaryhmä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F97F2A97-1A3F-17A9-BB94-CAED594C667E}"/>
              </a:ext>
            </a:extLst>
          </p:cNvPr>
          <p:cNvSpPr txBox="1"/>
          <p:nvPr/>
        </p:nvSpPr>
        <p:spPr>
          <a:xfrm>
            <a:off x="870011" y="2263805"/>
            <a:ext cx="91262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>
                <a:solidFill>
                  <a:schemeClr val="accent6"/>
                </a:solidFill>
              </a:rPr>
              <a:t>Aikuissosiaalityö ja vammaisten palvelut: Elina Koivumäki, Anne Kvist</a:t>
            </a:r>
          </a:p>
          <a:p>
            <a:endParaRPr lang="fi-FI" sz="2400">
              <a:solidFill>
                <a:schemeClr val="accent6"/>
              </a:solidFill>
            </a:endParaRPr>
          </a:p>
          <a:p>
            <a:r>
              <a:rPr lang="fi-FI" sz="2400" err="1">
                <a:solidFill>
                  <a:schemeClr val="accent6"/>
                </a:solidFill>
              </a:rPr>
              <a:t>Lanupe</a:t>
            </a:r>
            <a:r>
              <a:rPr lang="fi-FI" sz="2400">
                <a:solidFill>
                  <a:schemeClr val="accent6"/>
                </a:solidFill>
              </a:rPr>
              <a:t>: Harri Myllyniemi, Riina Hell, Jaana Leppäkorpi, Marjukka Laakso</a:t>
            </a:r>
          </a:p>
          <a:p>
            <a:endParaRPr lang="fi-FI" sz="2400">
              <a:solidFill>
                <a:schemeClr val="accent6"/>
              </a:solidFill>
            </a:endParaRPr>
          </a:p>
          <a:p>
            <a:r>
              <a:rPr lang="fi-FI" sz="2400">
                <a:solidFill>
                  <a:schemeClr val="accent6"/>
                </a:solidFill>
              </a:rPr>
              <a:t>Terveydenhuolto: Maria Broms</a:t>
            </a:r>
          </a:p>
          <a:p>
            <a:endParaRPr lang="fi-FI" sz="2400">
              <a:solidFill>
                <a:schemeClr val="accent6"/>
              </a:solidFill>
            </a:endParaRPr>
          </a:p>
          <a:p>
            <a:r>
              <a:rPr lang="fi-FI" sz="2400" err="1">
                <a:solidFill>
                  <a:schemeClr val="accent6"/>
                </a:solidFill>
              </a:rPr>
              <a:t>Pela</a:t>
            </a:r>
            <a:r>
              <a:rPr lang="fi-FI" sz="2400">
                <a:solidFill>
                  <a:schemeClr val="accent6"/>
                </a:solidFill>
              </a:rPr>
              <a:t>: Sanna Nordman</a:t>
            </a:r>
          </a:p>
        </p:txBody>
      </p:sp>
    </p:spTree>
    <p:extLst>
      <p:ext uri="{BB962C8B-B14F-4D97-AF65-F5344CB8AC3E}">
        <p14:creationId xmlns:p14="http://schemas.microsoft.com/office/powerpoint/2010/main" val="2353379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14766E29-4885-60D9-ADFF-BEA77CC19146}"/>
              </a:ext>
            </a:extLst>
          </p:cNvPr>
          <p:cNvSpPr/>
          <p:nvPr/>
        </p:nvSpPr>
        <p:spPr>
          <a:xfrm>
            <a:off x="4869503" y="3426822"/>
            <a:ext cx="7335865" cy="3431178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Avenir Book" panose="02000503020000020003" pitchFamily="2" charset="0"/>
              <a:ea typeface="+mn-ea"/>
              <a:cs typeface="+mn-cs"/>
            </a:endParaRPr>
          </a:p>
        </p:txBody>
      </p:sp>
      <p:sp>
        <p:nvSpPr>
          <p:cNvPr id="23" name="Suorakulmio 22">
            <a:extLst>
              <a:ext uri="{FF2B5EF4-FFF2-40B4-BE49-F238E27FC236}">
                <a16:creationId xmlns:a16="http://schemas.microsoft.com/office/drawing/2014/main" id="{E8434B74-EBCB-8D4B-A3C8-BAAC1FBDE70A}"/>
              </a:ext>
            </a:extLst>
          </p:cNvPr>
          <p:cNvSpPr/>
          <p:nvPr/>
        </p:nvSpPr>
        <p:spPr>
          <a:xfrm>
            <a:off x="7080799" y="3881625"/>
            <a:ext cx="2629383" cy="275460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TOIMENPITEIDEN MÄÄRITTELY TAVOITTEIDEN SAAVUTTAMISEKSI: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100" b="1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Vaiheen toteuttajat: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Kaikki HYTE-ryhmät valmistelevat, jonka jälkeen työstetään työpajassa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Työpajatyöskentely (8.6.?) johon </a:t>
            </a:r>
            <a:r>
              <a:rPr kumimoji="0" lang="fi-FI" sz="1200" b="1" i="0" u="none" strike="noStrike" kern="1200" cap="none" spc="0" normalizeH="0" baseline="0" noProof="0">
                <a:ln>
                  <a:noFill/>
                </a:ln>
                <a:solidFill>
                  <a:srgbClr val="EA5197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osallistuvat kaikki HYTE-ryhmät sekä asukkaiden ja sidosryhmien edustus. 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Työpajatyöskentelyn jälkeen ryhmät viimeistelevät toimenpide-ehdotukset lausuntokierrosta varten</a:t>
            </a:r>
          </a:p>
        </p:txBody>
      </p:sp>
      <p:sp>
        <p:nvSpPr>
          <p:cNvPr id="25" name="Suorakulmio 24">
            <a:extLst>
              <a:ext uri="{FF2B5EF4-FFF2-40B4-BE49-F238E27FC236}">
                <a16:creationId xmlns:a16="http://schemas.microsoft.com/office/drawing/2014/main" id="{C032513E-AF60-EE47-A34E-6EE4C8CB5AAC}"/>
              </a:ext>
            </a:extLst>
          </p:cNvPr>
          <p:cNvSpPr/>
          <p:nvPr/>
        </p:nvSpPr>
        <p:spPr>
          <a:xfrm>
            <a:off x="0" y="3241085"/>
            <a:ext cx="4869503" cy="3616915"/>
          </a:xfrm>
          <a:prstGeom prst="rect">
            <a:avLst/>
          </a:prstGeom>
          <a:solidFill>
            <a:schemeClr val="accent5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Avenir Book" panose="02000503020000020003" pitchFamily="2" charset="0"/>
              <a:ea typeface="+mn-ea"/>
              <a:cs typeface="+mn-cs"/>
            </a:endParaRPr>
          </a:p>
        </p:txBody>
      </p:sp>
      <p:sp>
        <p:nvSpPr>
          <p:cNvPr id="24" name="Ellipsi 23">
            <a:extLst>
              <a:ext uri="{FF2B5EF4-FFF2-40B4-BE49-F238E27FC236}">
                <a16:creationId xmlns:a16="http://schemas.microsoft.com/office/drawing/2014/main" id="{6B374D9D-43B7-B14D-AE95-40E00A7AF415}"/>
              </a:ext>
            </a:extLst>
          </p:cNvPr>
          <p:cNvSpPr/>
          <p:nvPr/>
        </p:nvSpPr>
        <p:spPr>
          <a:xfrm>
            <a:off x="8028625" y="3496791"/>
            <a:ext cx="366866" cy="367480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Avenir Book"/>
                <a:ea typeface="Verdana"/>
                <a:cs typeface="+mn-cs"/>
              </a:rPr>
              <a:t>4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Avenir Book" panose="02000503020000020003" pitchFamily="2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01CD0689-0240-F845-938E-9D2DB74007F2}"/>
              </a:ext>
            </a:extLst>
          </p:cNvPr>
          <p:cNvSpPr/>
          <p:nvPr/>
        </p:nvSpPr>
        <p:spPr>
          <a:xfrm>
            <a:off x="-9495" y="3883138"/>
            <a:ext cx="2727483" cy="280076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TILANNEKUVAN TÄYDENTÄMINEN: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HYVINVOINNIN JA TERVEYDEN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ILMIÖT, HUOLENAIHEET JA VAHVUUDET ALUEELLA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1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Vaiheen toteuttajat: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Kaikki HYTE-ryhmät </a:t>
            </a: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täydentävät tilannekuvaa  ja kuvaavat HYTE-rakenteiden ja palvelujen nykytilaa oman vastuualueensa (ikäryhmä) osalta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HYTE-erisyisasiantuntija vastaa </a:t>
            </a: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EA5197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HYTE-neuvottelujen</a:t>
            </a: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 tiedon tuomisesta osaksi tilannekuvaa</a:t>
            </a:r>
          </a:p>
        </p:txBody>
      </p:sp>
      <p:sp>
        <p:nvSpPr>
          <p:cNvPr id="22" name="Ellipsi 21">
            <a:extLst>
              <a:ext uri="{FF2B5EF4-FFF2-40B4-BE49-F238E27FC236}">
                <a16:creationId xmlns:a16="http://schemas.microsoft.com/office/drawing/2014/main" id="{9FD44287-498F-D645-8244-B4BD37F0413E}"/>
              </a:ext>
            </a:extLst>
          </p:cNvPr>
          <p:cNvSpPr/>
          <p:nvPr/>
        </p:nvSpPr>
        <p:spPr>
          <a:xfrm>
            <a:off x="5683202" y="3503050"/>
            <a:ext cx="366866" cy="367480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Avenir Book"/>
                <a:ea typeface="Verdana"/>
                <a:cs typeface="+mn-cs"/>
              </a:rPr>
              <a:t>3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Avenir Book" panose="02000503020000020003" pitchFamily="2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56" name="Suorakulmio 55">
            <a:extLst>
              <a:ext uri="{FF2B5EF4-FFF2-40B4-BE49-F238E27FC236}">
                <a16:creationId xmlns:a16="http://schemas.microsoft.com/office/drawing/2014/main" id="{DB8839EA-D518-2C4B-8311-CE89C1FEEEE3}"/>
              </a:ext>
            </a:extLst>
          </p:cNvPr>
          <p:cNvSpPr/>
          <p:nvPr/>
        </p:nvSpPr>
        <p:spPr>
          <a:xfrm>
            <a:off x="-6628" y="2879848"/>
            <a:ext cx="5008923" cy="277199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Avenir Book" panose="02000503020000020003" pitchFamily="2" charset="0"/>
                <a:ea typeface="+mn-ea"/>
                <a:cs typeface="+mn-cs"/>
              </a:rPr>
              <a:t>KERTOMUSOSA</a:t>
            </a:r>
          </a:p>
        </p:txBody>
      </p:sp>
      <p:sp>
        <p:nvSpPr>
          <p:cNvPr id="57" name="Suorakulmio 56">
            <a:extLst>
              <a:ext uri="{FF2B5EF4-FFF2-40B4-BE49-F238E27FC236}">
                <a16:creationId xmlns:a16="http://schemas.microsoft.com/office/drawing/2014/main" id="{A136FAA1-8892-9749-B511-32B1748570B2}"/>
              </a:ext>
            </a:extLst>
          </p:cNvPr>
          <p:cNvSpPr/>
          <p:nvPr/>
        </p:nvSpPr>
        <p:spPr>
          <a:xfrm>
            <a:off x="4996538" y="2882300"/>
            <a:ext cx="7210379" cy="28464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Avenir Book" panose="02000503020000020003" pitchFamily="2" charset="0"/>
                <a:ea typeface="+mn-ea"/>
                <a:cs typeface="+mn-cs"/>
              </a:rPr>
              <a:t>SUUNNITELMAOSA</a:t>
            </a:r>
          </a:p>
        </p:txBody>
      </p:sp>
      <p:sp>
        <p:nvSpPr>
          <p:cNvPr id="82" name="Tekstiruutu 81">
            <a:extLst>
              <a:ext uri="{FF2B5EF4-FFF2-40B4-BE49-F238E27FC236}">
                <a16:creationId xmlns:a16="http://schemas.microsoft.com/office/drawing/2014/main" id="{C3D3076C-0D5D-204D-9043-D2DAB4673D27}"/>
              </a:ext>
            </a:extLst>
          </p:cNvPr>
          <p:cNvSpPr txBox="1"/>
          <p:nvPr/>
        </p:nvSpPr>
        <p:spPr>
          <a:xfrm>
            <a:off x="4879577" y="3881625"/>
            <a:ext cx="2141442" cy="24622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PAINOPISTEALUEISTA JA VAIKUTTAVUUS-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TAVOITTEISTA JOHDETUT JA TARKENNETUT TAVOITTEET: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1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Vaiheen toteuttajat: 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Kaikki HYTE-ryhmä</a:t>
            </a: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t määrittävät tavoitteet ja tavoitteita mittaavat indikaattorit oman vastuualueensa osalta. </a:t>
            </a: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Otsikko 6">
            <a:extLst>
              <a:ext uri="{FF2B5EF4-FFF2-40B4-BE49-F238E27FC236}">
                <a16:creationId xmlns:a16="http://schemas.microsoft.com/office/drawing/2014/main" id="{9EEABA59-3307-470B-BE10-C209B02DB1AB}"/>
              </a:ext>
            </a:extLst>
          </p:cNvPr>
          <p:cNvSpPr txBox="1">
            <a:spLocks/>
          </p:cNvSpPr>
          <p:nvPr/>
        </p:nvSpPr>
        <p:spPr>
          <a:xfrm>
            <a:off x="445005" y="359246"/>
            <a:ext cx="10476393" cy="7376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kern="1200">
                <a:solidFill>
                  <a:schemeClr val="tx1"/>
                </a:solidFill>
                <a:latin typeface="GimletDisplay" panose="00000000000000090000" pitchFamily="50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0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(Otsikot)"/>
                <a:ea typeface="+mj-ea"/>
                <a:cs typeface="+mj-cs"/>
              </a:rPr>
              <a:t>Alueellinen hyvinvointikertomus ja –suunnitelma 2023-2025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(Otsikot)"/>
                <a:ea typeface="+mj-ea"/>
                <a:cs typeface="Poppins Black"/>
              </a:rPr>
              <a:t>(</a:t>
            </a:r>
            <a:r>
              <a:rPr kumimoji="0" lang="fi-FI" sz="1800" b="1" i="0" u="none" strike="noStrike" kern="1200" cap="none" spc="0" normalizeH="0" baseline="0" noProof="0" err="1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(Otsikot)"/>
                <a:ea typeface="+mj-ea"/>
                <a:cs typeface="Poppins Black"/>
              </a:rPr>
              <a:t>Huom</a:t>
            </a:r>
            <a:r>
              <a:rPr kumimoji="0" lang="fi-FI" sz="18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(Otsikot)"/>
                <a:ea typeface="+mj-ea"/>
                <a:cs typeface="Poppins Black"/>
              </a:rPr>
              <a:t>: voi tarkentua työskentelyn käynnistyttyä)</a:t>
            </a:r>
          </a:p>
        </p:txBody>
      </p:sp>
      <p:sp>
        <p:nvSpPr>
          <p:cNvPr id="2" name="Ellipsi 1">
            <a:extLst>
              <a:ext uri="{FF2B5EF4-FFF2-40B4-BE49-F238E27FC236}">
                <a16:creationId xmlns:a16="http://schemas.microsoft.com/office/drawing/2014/main" id="{6B14DBC5-C9EE-66C7-BE24-9053F91CBC25}"/>
              </a:ext>
            </a:extLst>
          </p:cNvPr>
          <p:cNvSpPr/>
          <p:nvPr/>
        </p:nvSpPr>
        <p:spPr>
          <a:xfrm>
            <a:off x="1066068" y="3491246"/>
            <a:ext cx="366866" cy="367480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Avenir Book" panose="02000503020000020003" pitchFamily="2" charset="0"/>
                <a:ea typeface="Verdana" panose="020B0604030504040204" pitchFamily="34" charset="0"/>
                <a:cs typeface="+mn-cs"/>
              </a:rPr>
              <a:t>1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Avenir Book" panose="02000503020000020003" pitchFamily="2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3" name="Ellipsi 12">
            <a:extLst>
              <a:ext uri="{FF2B5EF4-FFF2-40B4-BE49-F238E27FC236}">
                <a16:creationId xmlns:a16="http://schemas.microsoft.com/office/drawing/2014/main" id="{CF76EC3D-68F2-962D-137E-32688AAE4FF7}"/>
              </a:ext>
            </a:extLst>
          </p:cNvPr>
          <p:cNvSpPr/>
          <p:nvPr/>
        </p:nvSpPr>
        <p:spPr>
          <a:xfrm>
            <a:off x="10378291" y="3498255"/>
            <a:ext cx="366866" cy="367480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Avenir Book" panose="02000503020000020003" pitchFamily="2" charset="0"/>
                <a:ea typeface="Verdana" panose="020B0604030504040204" pitchFamily="34" charset="0"/>
                <a:cs typeface="+mn-cs"/>
              </a:rPr>
              <a:t>5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872CF211-F84A-CCB8-60C5-FEACAD232ADC}"/>
              </a:ext>
            </a:extLst>
          </p:cNvPr>
          <p:cNvSpPr/>
          <p:nvPr/>
        </p:nvSpPr>
        <p:spPr>
          <a:xfrm>
            <a:off x="9834465" y="3839817"/>
            <a:ext cx="2357535" cy="273921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VIIMEISTELY JA JALKAUTTAMINEN:</a:t>
            </a:r>
            <a:endParaRPr kumimoji="0" lang="fi-FI" sz="1200" b="1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Calibri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EA5197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Lausuntokierros elokuussa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Lautakunta- ja valtuustokäsittely (hyväksyntä) loka-marraskuussa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i-FI" sz="1200" b="1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Vaiheen toteuttajat: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Kaikki HYTE-ryhmät</a:t>
            </a: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 vastaavat valmistumisesta oman vastuualueensa osalta sekä toimenpiteiden viemisestä käytäntöön ja tulosten seurannasta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6682D3C9-FDFD-C45A-B85C-0319FE03F56C}"/>
              </a:ext>
            </a:extLst>
          </p:cNvPr>
          <p:cNvSpPr txBox="1"/>
          <p:nvPr/>
        </p:nvSpPr>
        <p:spPr>
          <a:xfrm>
            <a:off x="445005" y="1386000"/>
            <a:ext cx="11308845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Alueellinen hyvinvointikertomus ja –suunnitelma sisältää lasten ja nuorten, työikäisten sekä ikääntyneiden hyvinvointisuunnitelmat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Tavoitteissa ja toimenpiteissä 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huomioidaan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läpileikkaavasti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vammaiset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henkilöt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, 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eri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kieli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- 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ja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kulttuuriryhmät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 sekä 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kulttuurihyvinvointi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. 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Jokainen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työryhmä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laatii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 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kertomuksen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ja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suunnitelman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itsenäisesti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E6007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vaiheittain aina tietojen keräämisestä ilmiöiden tunnistamiseen ja suunnitelman kirjoittamiseen asti.</a:t>
            </a:r>
          </a:p>
        </p:txBody>
      </p:sp>
      <p:sp>
        <p:nvSpPr>
          <p:cNvPr id="27" name="Ellipsi 26">
            <a:extLst>
              <a:ext uri="{FF2B5EF4-FFF2-40B4-BE49-F238E27FC236}">
                <a16:creationId xmlns:a16="http://schemas.microsoft.com/office/drawing/2014/main" id="{B40ADB3A-9682-6364-2CE9-E4AAFED5FB61}"/>
              </a:ext>
            </a:extLst>
          </p:cNvPr>
          <p:cNvSpPr/>
          <p:nvPr/>
        </p:nvSpPr>
        <p:spPr>
          <a:xfrm>
            <a:off x="3719024" y="3504138"/>
            <a:ext cx="366866" cy="367480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Avenir Book" panose="02000503020000020003" pitchFamily="2" charset="0"/>
                <a:ea typeface="Verdana" panose="020B0604030504040204" pitchFamily="34" charset="0"/>
                <a:cs typeface="+mn-cs"/>
              </a:rPr>
              <a:t>2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Avenir Book" panose="02000503020000020003" pitchFamily="2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29" name="Tekstiruutu 28">
            <a:extLst>
              <a:ext uri="{FF2B5EF4-FFF2-40B4-BE49-F238E27FC236}">
                <a16:creationId xmlns:a16="http://schemas.microsoft.com/office/drawing/2014/main" id="{3A264A43-6ABD-746E-B9D0-78360DCB4257}"/>
              </a:ext>
            </a:extLst>
          </p:cNvPr>
          <p:cNvSpPr txBox="1"/>
          <p:nvPr/>
        </p:nvSpPr>
        <p:spPr>
          <a:xfrm>
            <a:off x="2767840" y="3913372"/>
            <a:ext cx="2101663" cy="243143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all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Painopistealueiden ja vaikuttavuus-tavoitteiden asettaminen: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1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Vaiheen toteuttajat: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12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Työpajatyöskentely (8.5.) </a:t>
            </a: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johon osallistuvat </a:t>
            </a:r>
            <a:r>
              <a:rPr kumimoji="0" lang="fi-FI" sz="1200" b="1" i="0" u="none" strike="noStrike" kern="1200" cap="none" spc="0" normalizeH="0" baseline="0" noProof="0">
                <a:ln>
                  <a:noFill/>
                </a:ln>
                <a:solidFill>
                  <a:srgbClr val="EA5197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lähidemokratia- ja osallisuuslautakunta ja alueellinen HYTE-työryhmä.</a:t>
            </a: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EA5197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Calibri"/>
              </a:rPr>
              <a:t> </a:t>
            </a:r>
          </a:p>
        </p:txBody>
      </p:sp>
      <p:graphicFrame>
        <p:nvGraphicFramePr>
          <p:cNvPr id="31" name="Taulukko 31">
            <a:extLst>
              <a:ext uri="{FF2B5EF4-FFF2-40B4-BE49-F238E27FC236}">
                <a16:creationId xmlns:a16="http://schemas.microsoft.com/office/drawing/2014/main" id="{B3F659D6-BEBD-DD27-4F69-317D0808E040}"/>
              </a:ext>
            </a:extLst>
          </p:cNvPr>
          <p:cNvGraphicFramePr>
            <a:graphicFrameLocks noGrp="1"/>
          </p:cNvGraphicFramePr>
          <p:nvPr/>
        </p:nvGraphicFramePr>
        <p:xfrm>
          <a:off x="0" y="3161708"/>
          <a:ext cx="1220536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0220">
                  <a:extLst>
                    <a:ext uri="{9D8B030D-6E8A-4147-A177-3AD203B41FA5}">
                      <a16:colId xmlns:a16="http://schemas.microsoft.com/office/drawing/2014/main" val="27288843"/>
                    </a:ext>
                  </a:extLst>
                </a:gridCol>
                <a:gridCol w="2203580">
                  <a:extLst>
                    <a:ext uri="{9D8B030D-6E8A-4147-A177-3AD203B41FA5}">
                      <a16:colId xmlns:a16="http://schemas.microsoft.com/office/drawing/2014/main" val="112581821"/>
                    </a:ext>
                  </a:extLst>
                </a:gridCol>
                <a:gridCol w="3534747">
                  <a:extLst>
                    <a:ext uri="{9D8B030D-6E8A-4147-A177-3AD203B41FA5}">
                      <a16:colId xmlns:a16="http://schemas.microsoft.com/office/drawing/2014/main" val="3608797170"/>
                    </a:ext>
                  </a:extLst>
                </a:gridCol>
                <a:gridCol w="1726163">
                  <a:extLst>
                    <a:ext uri="{9D8B030D-6E8A-4147-A177-3AD203B41FA5}">
                      <a16:colId xmlns:a16="http://schemas.microsoft.com/office/drawing/2014/main" val="3874767401"/>
                    </a:ext>
                  </a:extLst>
                </a:gridCol>
                <a:gridCol w="755780">
                  <a:extLst>
                    <a:ext uri="{9D8B030D-6E8A-4147-A177-3AD203B41FA5}">
                      <a16:colId xmlns:a16="http://schemas.microsoft.com/office/drawing/2014/main" val="1596443848"/>
                    </a:ext>
                  </a:extLst>
                </a:gridCol>
                <a:gridCol w="2454877">
                  <a:extLst>
                    <a:ext uri="{9D8B030D-6E8A-4147-A177-3AD203B41FA5}">
                      <a16:colId xmlns:a16="http://schemas.microsoft.com/office/drawing/2014/main" val="1363901980"/>
                    </a:ext>
                  </a:extLst>
                </a:gridCol>
              </a:tblGrid>
              <a:tr h="182879">
                <a:tc>
                  <a:txBody>
                    <a:bodyPr/>
                    <a:lstStyle/>
                    <a:p>
                      <a:pPr algn="ctr"/>
                      <a:r>
                        <a:rPr lang="fi-FI" sz="1400"/>
                        <a:t>Maaliskuu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/>
                        <a:t>Huhtikuu 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/>
                        <a:t>Toukokuu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/>
                        <a:t>Kesäkuu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/>
                        <a:t>Loma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/>
                        <a:t>Elo-marraskuu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632211"/>
                  </a:ext>
                </a:extLst>
              </a:tr>
            </a:tbl>
          </a:graphicData>
        </a:graphic>
      </p:graphicFrame>
      <p:sp>
        <p:nvSpPr>
          <p:cNvPr id="3" name="Suorakulmio 2">
            <a:extLst>
              <a:ext uri="{FF2B5EF4-FFF2-40B4-BE49-F238E27FC236}">
                <a16:creationId xmlns:a16="http://schemas.microsoft.com/office/drawing/2014/main" id="{224E5476-FB18-6799-A22A-CACD27597F13}"/>
              </a:ext>
            </a:extLst>
          </p:cNvPr>
          <p:cNvSpPr/>
          <p:nvPr/>
        </p:nvSpPr>
        <p:spPr>
          <a:xfrm>
            <a:off x="8344" y="2879848"/>
            <a:ext cx="2769423" cy="3978152"/>
          </a:xfrm>
          <a:prstGeom prst="rect">
            <a:avLst/>
          </a:prstGeom>
          <a:noFill/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8863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asakylkinen kolmio 16">
            <a:extLst>
              <a:ext uri="{FF2B5EF4-FFF2-40B4-BE49-F238E27FC236}">
                <a16:creationId xmlns:a16="http://schemas.microsoft.com/office/drawing/2014/main" id="{32D26AF3-618D-CF74-9CE3-8BBD67E9521F}"/>
              </a:ext>
            </a:extLst>
          </p:cNvPr>
          <p:cNvSpPr/>
          <p:nvPr/>
        </p:nvSpPr>
        <p:spPr>
          <a:xfrm rot="5400000">
            <a:off x="4626930" y="3399949"/>
            <a:ext cx="1586610" cy="1249929"/>
          </a:xfrm>
          <a:prstGeom prst="triangle">
            <a:avLst/>
          </a:prstGeom>
          <a:solidFill>
            <a:schemeClr val="accent4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" name="Suora nuoliyhdysviiva 8">
            <a:extLst>
              <a:ext uri="{FF2B5EF4-FFF2-40B4-BE49-F238E27FC236}">
                <a16:creationId xmlns:a16="http://schemas.microsoft.com/office/drawing/2014/main" id="{664DB7AC-4F40-3F47-745F-0C19BCCD3FDD}"/>
              </a:ext>
            </a:extLst>
          </p:cNvPr>
          <p:cNvCxnSpPr>
            <a:cxnSpLocks/>
            <a:stCxn id="5" idx="3"/>
            <a:endCxn id="7" idx="1"/>
          </p:cNvCxnSpPr>
          <p:nvPr/>
        </p:nvCxnSpPr>
        <p:spPr>
          <a:xfrm flipV="1">
            <a:off x="7102041" y="4021738"/>
            <a:ext cx="2789808" cy="6350"/>
          </a:xfrm>
          <a:prstGeom prst="straightConnector1">
            <a:avLst/>
          </a:prstGeom>
          <a:ln w="76200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orakulmio 4">
            <a:extLst>
              <a:ext uri="{FF2B5EF4-FFF2-40B4-BE49-F238E27FC236}">
                <a16:creationId xmlns:a16="http://schemas.microsoft.com/office/drawing/2014/main" id="{E9F937CD-493D-638C-5619-FD4735194AA5}"/>
              </a:ext>
            </a:extLst>
          </p:cNvPr>
          <p:cNvSpPr/>
          <p:nvPr/>
        </p:nvSpPr>
        <p:spPr>
          <a:xfrm>
            <a:off x="5456374" y="3231608"/>
            <a:ext cx="1645667" cy="1592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YHTEISET YLÄTASON PÄÄMÄÄRÄT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D087EA0A-6D00-BD74-5490-3338B5A20EE3}"/>
              </a:ext>
            </a:extLst>
          </p:cNvPr>
          <p:cNvSpPr/>
          <p:nvPr/>
        </p:nvSpPr>
        <p:spPr>
          <a:xfrm>
            <a:off x="7731261" y="3231608"/>
            <a:ext cx="1645667" cy="159295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302783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TAVOITTEET</a:t>
            </a:r>
            <a:r>
              <a:rPr lang="en-US" sz="1600" b="1">
                <a:solidFill>
                  <a:srgbClr val="302783"/>
                </a:solidFill>
                <a:latin typeface="Century Gothic" panose="020B0502020202020204" pitchFamily="34" charset="0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>
              <a:solidFill>
                <a:srgbClr val="302783"/>
              </a:solidFill>
              <a:latin typeface="Century Gothic" panose="020B0502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err="1">
                <a:solidFill>
                  <a:srgbClr val="302783"/>
                </a:solidFill>
                <a:latin typeface="Century Gothic" panose="020B0502020202020204" pitchFamily="34" charset="0"/>
              </a:rPr>
              <a:t>Yhteiset</a:t>
            </a:r>
            <a:r>
              <a:rPr lang="en-US" sz="1200" b="1">
                <a:solidFill>
                  <a:srgbClr val="302783"/>
                </a:solidFill>
                <a:latin typeface="Century Gothic" panose="020B0502020202020204" pitchFamily="34" charset="0"/>
              </a:rPr>
              <a:t> ja </a:t>
            </a:r>
            <a:r>
              <a:rPr lang="en-US" sz="1200" b="1" err="1">
                <a:solidFill>
                  <a:srgbClr val="302783"/>
                </a:solidFill>
                <a:latin typeface="Century Gothic" panose="020B0502020202020204" pitchFamily="34" charset="0"/>
              </a:rPr>
              <a:t>ikäryhmäkohtaiset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B3C4D9C8-3416-F3EA-B359-430D1EB7BCFD}"/>
              </a:ext>
            </a:extLst>
          </p:cNvPr>
          <p:cNvSpPr/>
          <p:nvPr/>
        </p:nvSpPr>
        <p:spPr>
          <a:xfrm>
            <a:off x="9891849" y="3225258"/>
            <a:ext cx="1645667" cy="15929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TOIMEPITEET:</a:t>
            </a:r>
          </a:p>
          <a:p>
            <a:pPr algn="ctr"/>
            <a:endParaRPr lang="en-US" sz="1200" b="1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200" b="1" err="1">
                <a:solidFill>
                  <a:schemeClr val="tx1"/>
                </a:solidFill>
                <a:latin typeface="Century Gothic" panose="020B0502020202020204" pitchFamily="34" charset="0"/>
              </a:rPr>
              <a:t>Yhteiset</a:t>
            </a:r>
            <a:r>
              <a:rPr lang="en-US" sz="1200" b="1">
                <a:solidFill>
                  <a:schemeClr val="tx1"/>
                </a:solidFill>
                <a:latin typeface="Century Gothic" panose="020B0502020202020204" pitchFamily="34" charset="0"/>
              </a:rPr>
              <a:t> ja </a:t>
            </a:r>
            <a:r>
              <a:rPr lang="en-US" sz="1200" b="1" err="1">
                <a:solidFill>
                  <a:schemeClr val="tx1"/>
                </a:solidFill>
                <a:latin typeface="Century Gothic" panose="020B0502020202020204" pitchFamily="34" charset="0"/>
              </a:rPr>
              <a:t>ikäryhmäkohtaiset</a:t>
            </a:r>
            <a:endParaRPr lang="en-US" sz="1200" b="1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algn="ctr"/>
            <a:r>
              <a:rPr lang="en-US" sz="1200" b="1">
                <a:solidFill>
                  <a:schemeClr val="tx1"/>
                </a:solidFill>
                <a:latin typeface="Century Gothic" panose="020B0502020202020204" pitchFamily="34" charset="0"/>
              </a:rPr>
              <a:t>Myös </a:t>
            </a:r>
            <a:r>
              <a:rPr lang="en-US" sz="1200" b="1" err="1">
                <a:solidFill>
                  <a:schemeClr val="tx1"/>
                </a:solidFill>
                <a:latin typeface="Century Gothic" panose="020B0502020202020204" pitchFamily="34" charset="0"/>
              </a:rPr>
              <a:t>sidosryhmät</a:t>
            </a:r>
            <a:r>
              <a:rPr lang="en-US" sz="1200" b="1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1200" b="1" err="1">
                <a:solidFill>
                  <a:schemeClr val="tx1"/>
                </a:solidFill>
                <a:latin typeface="Century Gothic" panose="020B0502020202020204" pitchFamily="34" charset="0"/>
              </a:rPr>
              <a:t>mukana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1" name="Otsikko 1">
            <a:extLst>
              <a:ext uri="{FF2B5EF4-FFF2-40B4-BE49-F238E27FC236}">
                <a16:creationId xmlns:a16="http://schemas.microsoft.com/office/drawing/2014/main" id="{C12CD859-8745-60C6-4479-64A24AEC6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262"/>
          </a:xfrm>
        </p:spPr>
        <p:txBody>
          <a:bodyPr>
            <a:noAutofit/>
          </a:bodyPr>
          <a:lstStyle/>
          <a:p>
            <a:br>
              <a:rPr lang="fi-FI" sz="2800" b="1"/>
            </a:br>
            <a:r>
              <a:rPr lang="fi-FI" sz="2800" b="1"/>
              <a:t>Alueellinen ja ikäryhmäkohtaiset hyvinvointikertomukset ja -suunnitelmat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025E0C4-823C-FB88-1A8F-A9F26495386A}"/>
              </a:ext>
            </a:extLst>
          </p:cNvPr>
          <p:cNvSpPr/>
          <p:nvPr/>
        </p:nvSpPr>
        <p:spPr>
          <a:xfrm>
            <a:off x="3149603" y="3231608"/>
            <a:ext cx="1645667" cy="1592959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ILMIÖT: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YHDESSÄ TUNNISTETUT HUOLENAIHEET JA VAHVUUDET</a:t>
            </a:r>
          </a:p>
        </p:txBody>
      </p:sp>
      <p:sp>
        <p:nvSpPr>
          <p:cNvPr id="12" name="Oikea aaltosulje 11">
            <a:extLst>
              <a:ext uri="{FF2B5EF4-FFF2-40B4-BE49-F238E27FC236}">
                <a16:creationId xmlns:a16="http://schemas.microsoft.com/office/drawing/2014/main" id="{53AE2E88-FEE1-F655-30D2-AD96E65A33FF}"/>
              </a:ext>
            </a:extLst>
          </p:cNvPr>
          <p:cNvSpPr/>
          <p:nvPr/>
        </p:nvSpPr>
        <p:spPr>
          <a:xfrm rot="16200000">
            <a:off x="5536232" y="419910"/>
            <a:ext cx="416135" cy="511319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ikea aaltosulje 13">
            <a:extLst>
              <a:ext uri="{FF2B5EF4-FFF2-40B4-BE49-F238E27FC236}">
                <a16:creationId xmlns:a16="http://schemas.microsoft.com/office/drawing/2014/main" id="{B3BC355E-5E45-6B8E-FE06-D22406075F95}"/>
              </a:ext>
            </a:extLst>
          </p:cNvPr>
          <p:cNvSpPr/>
          <p:nvPr/>
        </p:nvSpPr>
        <p:spPr>
          <a:xfrm rot="16200000">
            <a:off x="9683782" y="1790258"/>
            <a:ext cx="416135" cy="237249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786F9674-EA98-5C7E-DCFC-923225EE19E1}"/>
              </a:ext>
            </a:extLst>
          </p:cNvPr>
          <p:cNvSpPr/>
          <p:nvPr/>
        </p:nvSpPr>
        <p:spPr>
          <a:xfrm>
            <a:off x="567365" y="3049929"/>
            <a:ext cx="1645667" cy="549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HYTE-</a:t>
            </a:r>
            <a:r>
              <a:rPr kumimoji="0" lang="en-US" sz="120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neuvottelut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(HVA, Vantaa, </a:t>
            </a:r>
            <a:r>
              <a:rPr kumimoji="0" lang="en-US" sz="80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Kerava,HUS,järjestöt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D0F641E6-AB31-0671-1110-780A0195F978}"/>
              </a:ext>
            </a:extLst>
          </p:cNvPr>
          <p:cNvSpPr/>
          <p:nvPr/>
        </p:nvSpPr>
        <p:spPr>
          <a:xfrm>
            <a:off x="556099" y="4390686"/>
            <a:ext cx="1653178" cy="549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err="1">
                <a:solidFill>
                  <a:srgbClr val="FFFFFF"/>
                </a:solidFill>
                <a:latin typeface="Century Gothic" panose="020B0502020202020204" pitchFamily="34" charset="0"/>
              </a:rPr>
              <a:t>HVA:n</a:t>
            </a:r>
            <a:r>
              <a:rPr lang="en-US" sz="1200" b="1">
                <a:solidFill>
                  <a:srgbClr val="FFFFFF"/>
                </a:solidFill>
                <a:latin typeface="Century Gothic" panose="020B0502020202020204" pitchFamily="34" charset="0"/>
              </a:rPr>
              <a:t> HYTE-</a:t>
            </a:r>
            <a:r>
              <a:rPr lang="en-US" sz="1200" b="1" err="1">
                <a:solidFill>
                  <a:srgbClr val="FFFFFF"/>
                </a:solidFill>
                <a:latin typeface="Century Gothic" panose="020B0502020202020204" pitchFamily="34" charset="0"/>
              </a:rPr>
              <a:t>ryhmät</a:t>
            </a:r>
            <a:endParaRPr lang="en-US" sz="1200" b="1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Suorakulmio 20">
            <a:extLst>
              <a:ext uri="{FF2B5EF4-FFF2-40B4-BE49-F238E27FC236}">
                <a16:creationId xmlns:a16="http://schemas.microsoft.com/office/drawing/2014/main" id="{39F83AA9-6781-82E8-0117-EF900064B730}"/>
              </a:ext>
            </a:extLst>
          </p:cNvPr>
          <p:cNvSpPr/>
          <p:nvPr/>
        </p:nvSpPr>
        <p:spPr>
          <a:xfrm>
            <a:off x="556099" y="5032275"/>
            <a:ext cx="1653178" cy="9452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err="1">
                <a:solidFill>
                  <a:srgbClr val="FFFFFF"/>
                </a:solidFill>
                <a:latin typeface="Century Gothic" panose="020B0502020202020204" pitchFamily="34" charset="0"/>
              </a:rPr>
              <a:t>Hyvinvointi-tieto</a:t>
            </a:r>
            <a:r>
              <a:rPr lang="en-US" sz="1200" b="1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r>
              <a:rPr lang="en-US" sz="1200" b="1" err="1">
                <a:solidFill>
                  <a:srgbClr val="FFFFFF"/>
                </a:solidFill>
                <a:latin typeface="Century Gothic" panose="020B0502020202020204" pitchFamily="34" charset="0"/>
              </a:rPr>
              <a:t>eri</a:t>
            </a:r>
            <a:r>
              <a:rPr lang="en-US" sz="1200" b="1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r>
              <a:rPr lang="en-US" sz="1200" b="1" err="1">
                <a:solidFill>
                  <a:srgbClr val="FFFFFF"/>
                </a:solidFill>
                <a:latin typeface="Century Gothic" panose="020B0502020202020204" pitchFamily="34" charset="0"/>
              </a:rPr>
              <a:t>lähteistä</a:t>
            </a:r>
            <a:r>
              <a:rPr lang="en-US" sz="1200" b="1">
                <a:solidFill>
                  <a:srgbClr val="FFFFFF"/>
                </a:solidFill>
                <a:latin typeface="Century Gothic" panose="020B0502020202020204" pitchFamily="34" charset="0"/>
              </a:rPr>
              <a:t>: </a:t>
            </a:r>
            <a:r>
              <a:rPr lang="en-US" sz="1200" b="1" err="1">
                <a:solidFill>
                  <a:srgbClr val="FFFFFF"/>
                </a:solidFill>
                <a:latin typeface="Century Gothic" panose="020B0502020202020204" pitchFamily="34" charset="0"/>
              </a:rPr>
              <a:t>kaupungit</a:t>
            </a:r>
            <a:r>
              <a:rPr lang="en-US" sz="1200" b="1">
                <a:solidFill>
                  <a:srgbClr val="FFFFFF"/>
                </a:solidFill>
                <a:latin typeface="Century Gothic" panose="020B0502020202020204" pitchFamily="34" charset="0"/>
              </a:rPr>
              <a:t>, HVA, </a:t>
            </a:r>
            <a:r>
              <a:rPr lang="en-US" sz="1200" b="1" err="1">
                <a:solidFill>
                  <a:srgbClr val="FFFFFF"/>
                </a:solidFill>
                <a:latin typeface="Century Gothic" panose="020B0502020202020204" pitchFamily="34" charset="0"/>
              </a:rPr>
              <a:t>THL:n</a:t>
            </a:r>
            <a:r>
              <a:rPr lang="en-US" sz="1200" b="1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r>
              <a:rPr lang="en-US" sz="1200" b="1" err="1">
                <a:solidFill>
                  <a:srgbClr val="FFFFFF"/>
                </a:solidFill>
                <a:latin typeface="Century Gothic" panose="020B0502020202020204" pitchFamily="34" charset="0"/>
              </a:rPr>
              <a:t>indikaattorit</a:t>
            </a:r>
            <a:r>
              <a:rPr lang="en-US" sz="1200" b="1">
                <a:solidFill>
                  <a:srgbClr val="FFFFFF"/>
                </a:solidFill>
                <a:latin typeface="Century Gothic" panose="020B0502020202020204" pitchFamily="34" charset="0"/>
              </a:rPr>
              <a:t>, </a:t>
            </a:r>
            <a:r>
              <a:rPr lang="en-US" sz="1200" b="1" err="1">
                <a:solidFill>
                  <a:srgbClr val="FFFFFF"/>
                </a:solidFill>
                <a:latin typeface="Century Gothic" panose="020B0502020202020204" pitchFamily="34" charset="0"/>
              </a:rPr>
              <a:t>HUS:n</a:t>
            </a:r>
            <a:r>
              <a:rPr lang="en-US" sz="1200" b="1">
                <a:solidFill>
                  <a:srgbClr val="FFFFFF"/>
                </a:solidFill>
                <a:latin typeface="Century Gothic" panose="020B0502020202020204" pitchFamily="34" charset="0"/>
              </a:rPr>
              <a:t> </a:t>
            </a:r>
            <a:r>
              <a:rPr lang="en-US" sz="1200" b="1" err="1">
                <a:solidFill>
                  <a:srgbClr val="FFFFFF"/>
                </a:solidFill>
                <a:latin typeface="Century Gothic" panose="020B0502020202020204" pitchFamily="34" charset="0"/>
              </a:rPr>
              <a:t>tietopaketti</a:t>
            </a:r>
            <a:endParaRPr lang="en-US" sz="1200" b="1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Suorakulmio 21">
            <a:extLst>
              <a:ext uri="{FF2B5EF4-FFF2-40B4-BE49-F238E27FC236}">
                <a16:creationId xmlns:a16="http://schemas.microsoft.com/office/drawing/2014/main" id="{01CD37FB-86EB-C8EC-F137-89F95414B94B}"/>
              </a:ext>
            </a:extLst>
          </p:cNvPr>
          <p:cNvSpPr/>
          <p:nvPr/>
        </p:nvSpPr>
        <p:spPr>
          <a:xfrm>
            <a:off x="563610" y="3704859"/>
            <a:ext cx="1645667" cy="6033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Sidosryhmien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en-US" sz="120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nostot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(</a:t>
            </a:r>
            <a:r>
              <a:rPr kumimoji="0" lang="en-US" sz="120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sidosryhmäkysely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23" name="Suorakulmio 22">
            <a:extLst>
              <a:ext uri="{FF2B5EF4-FFF2-40B4-BE49-F238E27FC236}">
                <a16:creationId xmlns:a16="http://schemas.microsoft.com/office/drawing/2014/main" id="{270F3B09-62B5-1CF9-74CD-FC8A4A46318A}"/>
              </a:ext>
            </a:extLst>
          </p:cNvPr>
          <p:cNvSpPr/>
          <p:nvPr/>
        </p:nvSpPr>
        <p:spPr>
          <a:xfrm>
            <a:off x="3393998" y="2259875"/>
            <a:ext cx="4711700" cy="464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>
                <a:solidFill>
                  <a:schemeClr val="tx1"/>
                </a:solidFill>
              </a:rPr>
              <a:t>Hyvinvointikertomus (myös ikäryhmät)</a:t>
            </a:r>
          </a:p>
        </p:txBody>
      </p:sp>
      <p:sp>
        <p:nvSpPr>
          <p:cNvPr id="24" name="Suorakulmio 23">
            <a:extLst>
              <a:ext uri="{FF2B5EF4-FFF2-40B4-BE49-F238E27FC236}">
                <a16:creationId xmlns:a16="http://schemas.microsoft.com/office/drawing/2014/main" id="{7C60DA01-BFEA-19FF-5781-D19A0AD8B110}"/>
              </a:ext>
            </a:extLst>
          </p:cNvPr>
          <p:cNvSpPr/>
          <p:nvPr/>
        </p:nvSpPr>
        <p:spPr>
          <a:xfrm>
            <a:off x="8525142" y="2256957"/>
            <a:ext cx="3009466" cy="464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>
                <a:solidFill>
                  <a:schemeClr val="tx1"/>
                </a:solidFill>
              </a:rPr>
              <a:t>Alueellinen hyvinvointisuunnitelma ja ikäryhmäkohtaiset hyvinvointisuunnitelmat</a:t>
            </a:r>
          </a:p>
        </p:txBody>
      </p:sp>
      <p:sp>
        <p:nvSpPr>
          <p:cNvPr id="26" name="Oikea aaltosulje 25">
            <a:extLst>
              <a:ext uri="{FF2B5EF4-FFF2-40B4-BE49-F238E27FC236}">
                <a16:creationId xmlns:a16="http://schemas.microsoft.com/office/drawing/2014/main" id="{83860657-AA20-BC74-4860-013AE73AC4DB}"/>
              </a:ext>
            </a:extLst>
          </p:cNvPr>
          <p:cNvSpPr/>
          <p:nvPr/>
        </p:nvSpPr>
        <p:spPr>
          <a:xfrm>
            <a:off x="2298988" y="3096071"/>
            <a:ext cx="654050" cy="2476500"/>
          </a:xfrm>
          <a:prstGeom prst="rightBrace">
            <a:avLst>
              <a:gd name="adj1" fmla="val 8333"/>
              <a:gd name="adj2" fmla="val 4230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Nuoli: Alas 26">
            <a:extLst>
              <a:ext uri="{FF2B5EF4-FFF2-40B4-BE49-F238E27FC236}">
                <a16:creationId xmlns:a16="http://schemas.microsoft.com/office/drawing/2014/main" id="{16E2EDBF-6B2F-3633-A657-53B149D1201E}"/>
              </a:ext>
            </a:extLst>
          </p:cNvPr>
          <p:cNvSpPr/>
          <p:nvPr/>
        </p:nvSpPr>
        <p:spPr>
          <a:xfrm>
            <a:off x="1179546" y="2779957"/>
            <a:ext cx="261904" cy="2097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Suorakulmio 27">
            <a:extLst>
              <a:ext uri="{FF2B5EF4-FFF2-40B4-BE49-F238E27FC236}">
                <a16:creationId xmlns:a16="http://schemas.microsoft.com/office/drawing/2014/main" id="{6B901A09-C17D-B13F-6914-70E86767730A}"/>
              </a:ext>
            </a:extLst>
          </p:cNvPr>
          <p:cNvSpPr/>
          <p:nvPr/>
        </p:nvSpPr>
        <p:spPr>
          <a:xfrm>
            <a:off x="563610" y="2256922"/>
            <a:ext cx="1653178" cy="46444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/>
              <a:t>Olemme tässä </a:t>
            </a:r>
            <a:r>
              <a:rPr lang="fi-FI" sz="1400">
                <a:sym typeface="Wingdings" panose="05000000000000000000" pitchFamily="2" charset="2"/>
              </a:rPr>
              <a:t></a:t>
            </a:r>
            <a:endParaRPr lang="fi-FI" sz="1400"/>
          </a:p>
        </p:txBody>
      </p:sp>
      <p:sp>
        <p:nvSpPr>
          <p:cNvPr id="29" name="Nuoli: Viisikulmio 28">
            <a:extLst>
              <a:ext uri="{FF2B5EF4-FFF2-40B4-BE49-F238E27FC236}">
                <a16:creationId xmlns:a16="http://schemas.microsoft.com/office/drawing/2014/main" id="{298A8171-6C6D-5DED-D074-D3ABBB4737C4}"/>
              </a:ext>
            </a:extLst>
          </p:cNvPr>
          <p:cNvSpPr/>
          <p:nvPr/>
        </p:nvSpPr>
        <p:spPr>
          <a:xfrm>
            <a:off x="3146695" y="5784125"/>
            <a:ext cx="8387913" cy="26493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b="1">
                <a:solidFill>
                  <a:schemeClr val="tx1"/>
                </a:solidFill>
              </a:rPr>
              <a:t>Tiedonkeruu, suunnittelu ja kirjoitustyö asiantuntijaryhmissä</a:t>
            </a:r>
          </a:p>
        </p:txBody>
      </p:sp>
      <p:sp>
        <p:nvSpPr>
          <p:cNvPr id="30" name="Tekstiruutu 29">
            <a:extLst>
              <a:ext uri="{FF2B5EF4-FFF2-40B4-BE49-F238E27FC236}">
                <a16:creationId xmlns:a16="http://schemas.microsoft.com/office/drawing/2014/main" id="{51E3B9F1-675C-6FBC-35C4-2094FC9BC907}"/>
              </a:ext>
            </a:extLst>
          </p:cNvPr>
          <p:cNvSpPr txBox="1"/>
          <p:nvPr/>
        </p:nvSpPr>
        <p:spPr>
          <a:xfrm>
            <a:off x="5456374" y="4824567"/>
            <a:ext cx="16456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>
                <a:solidFill>
                  <a:schemeClr val="accent4"/>
                </a:solidFill>
              </a:rPr>
              <a:t>Lähidemokratia- ja osallisuuslautakunnan ja alueellisen HYTE-työryhmän työpaja 8.5. </a:t>
            </a:r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223A373D-B0F5-A944-A24E-27A4F69F8A05}"/>
              </a:ext>
            </a:extLst>
          </p:cNvPr>
          <p:cNvSpPr txBox="1"/>
          <p:nvPr/>
        </p:nvSpPr>
        <p:spPr>
          <a:xfrm>
            <a:off x="9835133" y="4824737"/>
            <a:ext cx="170238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>
                <a:solidFill>
                  <a:schemeClr val="accent4"/>
                </a:solidFill>
              </a:rPr>
              <a:t>HYTE-työryhmien ja sidosryhmien työpaja 8.6. jonka jälkeen asiantuntijatyöskentelyä ryhmissä</a:t>
            </a: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88301FC9-A9F2-60CA-29B4-263874B6EA6A}"/>
              </a:ext>
            </a:extLst>
          </p:cNvPr>
          <p:cNvSpPr/>
          <p:nvPr/>
        </p:nvSpPr>
        <p:spPr>
          <a:xfrm>
            <a:off x="563610" y="1905287"/>
            <a:ext cx="4084070" cy="26493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/>
              <a:t>Maalis-huhtikuu</a:t>
            </a: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0D8383F6-DA74-4836-4F0A-4B8E087E7D7F}"/>
              </a:ext>
            </a:extLst>
          </p:cNvPr>
          <p:cNvSpPr/>
          <p:nvPr/>
        </p:nvSpPr>
        <p:spPr>
          <a:xfrm>
            <a:off x="4735560" y="1899401"/>
            <a:ext cx="4084070" cy="26493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/>
              <a:t>Toukokuu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E523F2FA-2669-4739-7E5D-11A81664566A}"/>
              </a:ext>
            </a:extLst>
          </p:cNvPr>
          <p:cNvSpPr/>
          <p:nvPr/>
        </p:nvSpPr>
        <p:spPr>
          <a:xfrm>
            <a:off x="8907510" y="1899401"/>
            <a:ext cx="2627098" cy="264936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/>
              <a:t>Kesäkuu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2621E89E-510B-0E64-DF67-6CB35A2A49D2}"/>
              </a:ext>
            </a:extLst>
          </p:cNvPr>
          <p:cNvSpPr txBox="1"/>
          <p:nvPr/>
        </p:nvSpPr>
        <p:spPr>
          <a:xfrm>
            <a:off x="3149602" y="4865252"/>
            <a:ext cx="16954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>
                <a:solidFill>
                  <a:schemeClr val="accent4"/>
                </a:solidFill>
              </a:rPr>
              <a:t>Asiantuntijatyöskentelyä ryhmissä.</a:t>
            </a:r>
            <a:endParaRPr lang="fi-FI" sz="1100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4D7B925A-090C-16FF-65BD-24D1A01B23A9}"/>
              </a:ext>
            </a:extLst>
          </p:cNvPr>
          <p:cNvSpPr txBox="1"/>
          <p:nvPr/>
        </p:nvSpPr>
        <p:spPr>
          <a:xfrm>
            <a:off x="7763145" y="4858337"/>
            <a:ext cx="16954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>
                <a:solidFill>
                  <a:schemeClr val="accent4"/>
                </a:solidFill>
              </a:rPr>
              <a:t>Asiantuntijatyöskentelyä ryhmissä</a:t>
            </a:r>
            <a:endParaRPr lang="fi-FI" sz="1100"/>
          </a:p>
        </p:txBody>
      </p:sp>
    </p:spTree>
    <p:extLst>
      <p:ext uri="{BB962C8B-B14F-4D97-AF65-F5344CB8AC3E}">
        <p14:creationId xmlns:p14="http://schemas.microsoft.com/office/powerpoint/2010/main" val="1430520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B64686-E4E2-E470-D232-063BB9A26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884917"/>
          </a:xfrm>
        </p:spPr>
        <p:txBody>
          <a:bodyPr/>
          <a:lstStyle/>
          <a:p>
            <a:r>
              <a:rPr lang="fi-FI" b="1"/>
              <a:t>Mitä on tehty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CE5724-26AA-806F-A6F9-942DDAF4C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965" y="1633492"/>
            <a:ext cx="10260000" cy="436354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Tilannekuvaa on kirjoitettu yhteisesti mm. THL:n datan, Vantaan ja Keravan kaupunkien </a:t>
            </a:r>
            <a:r>
              <a:rPr lang="fi-FI" err="1"/>
              <a:t>hyte</a:t>
            </a:r>
            <a:r>
              <a:rPr lang="fi-FI"/>
              <a:t>-kertomusten, talousarvioin, strategian, toimintasuunnitelmien ja haastatteluiden pohjalta. </a:t>
            </a:r>
          </a:p>
          <a:p>
            <a:r>
              <a:rPr lang="fi-FI"/>
              <a:t>Tekstin tulee olla valmis 21.4</a:t>
            </a:r>
          </a:p>
          <a:p>
            <a:r>
              <a:rPr lang="fi-FI"/>
              <a:t>Työryhmä asettaa suunnitelmalle tavoitteet toimintasuunnitelmien tavoitteiden pohjalta-&gt;vältetään päällekkäisyyttä. </a:t>
            </a:r>
          </a:p>
          <a:p>
            <a:r>
              <a:rPr lang="fi-FI">
                <a:latin typeface="Calibri Light"/>
                <a:cs typeface="Calibri Light"/>
              </a:rPr>
              <a:t>Lähidemokratia- ja osallisuuslautakunta ja alueellinen HYTE-ryhmä määrittää lopulliset ja ylätason tavoitteet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2997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D753CF-7116-D903-3D76-2972954AF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/>
              <a:t>Havaittuja haasteita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E781D0-B8E9-4D30-E725-CF6C6CA17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Alle kouluikäisistä lapsista on hyvin vähän kerättyä/tilastoitua hyvinvoinnin ja terveydentilaa kuvaavaa materiaalia</a:t>
            </a:r>
          </a:p>
          <a:p>
            <a:r>
              <a:rPr lang="fi-FI"/>
              <a:t>Vammaisten lasten näkökulma puuttuu</a:t>
            </a:r>
          </a:p>
          <a:p>
            <a:r>
              <a:rPr lang="fi-FI"/>
              <a:t>Kulttuurihyvinvoinnin näkökulma puuttuu</a:t>
            </a:r>
          </a:p>
          <a:p>
            <a:r>
              <a:rPr lang="fi-FI"/>
              <a:t>Osa tiedoista on vain Vantaalta</a:t>
            </a:r>
          </a:p>
          <a:p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2810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325FE2-CB25-327D-584C-45B79D25F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769507"/>
          </a:xfrm>
        </p:spPr>
        <p:txBody>
          <a:bodyPr/>
          <a:lstStyle/>
          <a:p>
            <a:r>
              <a:rPr lang="fi-FI"/>
              <a:t>Työryhmän nostamat ”</a:t>
            </a:r>
            <a:r>
              <a:rPr lang="fi-FI" err="1"/>
              <a:t>kärki”tavoitteet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3634C6-86C6-E441-1674-D0AE2C0BB2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965" y="1518082"/>
            <a:ext cx="10260000" cy="447895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rtl="0">
              <a:buFont typeface="Arial" panose="020B0604020202020204" pitchFamily="34" charset="0"/>
              <a:buChar char="•"/>
            </a:pPr>
            <a:r>
              <a:rPr lang="fi-FI" b="1" dirty="0">
                <a:effectLst/>
                <a:latin typeface="-apple-system"/>
              </a:rPr>
              <a:t>Hyvinvointialueen lasten ja nuorten mielenhyvinvoinnin vahvistaminen ja palveluketjujen selkiyttäminen lasten ja nuorten mielenterveystyössä</a:t>
            </a:r>
            <a:endParaRPr lang="fi-FI" dirty="0">
              <a:effectLst/>
              <a:latin typeface="-apple-system"/>
            </a:endParaRPr>
          </a:p>
          <a:p>
            <a:pPr rtl="0">
              <a:buFont typeface="Arial" panose="020B0604020202020204" pitchFamily="34" charset="0"/>
              <a:buChar char="•"/>
            </a:pPr>
            <a:r>
              <a:rPr lang="fi-FI" b="1" dirty="0">
                <a:effectLst/>
                <a:latin typeface="-apple-system"/>
              </a:rPr>
              <a:t>Nuorten rikollisuuden ja sen haittavaikutusten ennaltaehkäisy.</a:t>
            </a:r>
            <a:endParaRPr lang="fi-FI" dirty="0">
              <a:effectLst/>
              <a:latin typeface="-apple-system"/>
            </a:endParaRPr>
          </a:p>
          <a:p>
            <a:pPr rtl="0">
              <a:buFont typeface="Arial" panose="020B0604020202020204" pitchFamily="34" charset="0"/>
              <a:buChar char="•"/>
            </a:pPr>
            <a:r>
              <a:rPr lang="fi-FI" b="1" dirty="0">
                <a:effectLst/>
                <a:latin typeface="-apple-system"/>
              </a:rPr>
              <a:t>Lasten ja perheiden matalankynnyksen palvelujen saatavuuden ja vaikuttavuuden parantaminen. Kehitetään mm. yhteensovittavaa monialaista asiakastyötä perhekeskus toimintamallin yhteistyörakenteissa ja hyvinvointityössä</a:t>
            </a:r>
            <a:endParaRPr lang="fi-FI" dirty="0">
              <a:effectLst/>
              <a:latin typeface="-apple-system"/>
            </a:endParaRPr>
          </a:p>
          <a:p>
            <a:pPr rtl="0">
              <a:buFont typeface="Arial" panose="020B0604020202020204" pitchFamily="34" charset="0"/>
              <a:buChar char="•"/>
            </a:pPr>
            <a:r>
              <a:rPr lang="fi-FI" b="1" dirty="0">
                <a:effectLst/>
                <a:latin typeface="-apple-system"/>
              </a:rPr>
              <a:t>Vaikuttavilla ennaltaehkäisevillä ja varhaisen tuen palveluilla vähennetään lastensuojelutarvetta</a:t>
            </a:r>
            <a:endParaRPr lang="fi-FI" dirty="0">
              <a:effectLst/>
              <a:latin typeface="-apple-system"/>
            </a:endParaRPr>
          </a:p>
          <a:p>
            <a:pPr rtl="0">
              <a:buFont typeface="Arial" panose="020B0604020202020204" pitchFamily="34" charset="0"/>
              <a:buChar char="•"/>
            </a:pPr>
            <a:r>
              <a:rPr lang="fi-FI" b="1" dirty="0">
                <a:effectLst/>
                <a:latin typeface="-apple-system"/>
              </a:rPr>
              <a:t>Lasten ja nuorten hyvinvoinnin edistämiseksi toimialojen ja palvelualueiden välille lisätään yli meneviä toimintamalleja, prosessien suunnittelua ja yhteistyötä.</a:t>
            </a:r>
            <a:endParaRPr lang="fi-FI" dirty="0">
              <a:effectLst/>
              <a:latin typeface="-apple-system"/>
            </a:endParaRPr>
          </a:p>
          <a:p>
            <a:pPr marL="0" indent="0">
              <a:buNone/>
            </a:pPr>
            <a:endParaRPr lang="fi-FI" dirty="0">
              <a:latin typeface="+mn-l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191447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6DC555-5493-0454-A3E3-E6C90FDC3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732897"/>
          </a:xfrm>
        </p:spPr>
        <p:txBody>
          <a:bodyPr/>
          <a:lstStyle/>
          <a:p>
            <a:r>
              <a:rPr lang="fi-FI" dirty="0"/>
              <a:t>Nuorisovaltuuston osallistaminen työhön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351F38-BCE1-8678-13C0-7CE806A2B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965" y="1348600"/>
            <a:ext cx="10260000" cy="464843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>
                <a:latin typeface="Calibri Light"/>
                <a:cs typeface="Calibri Light"/>
              </a:rPr>
              <a:t>Hyten</a:t>
            </a:r>
            <a:r>
              <a:rPr lang="fi-FI" dirty="0">
                <a:latin typeface="Calibri Light"/>
                <a:cs typeface="Calibri Light"/>
              </a:rPr>
              <a:t> </a:t>
            </a:r>
            <a:r>
              <a:rPr lang="fi-FI" b="1" dirty="0">
                <a:latin typeface="Calibri Light"/>
                <a:cs typeface="Calibri Light"/>
              </a:rPr>
              <a:t>hyvin alustava</a:t>
            </a:r>
            <a:r>
              <a:rPr lang="fi-FI" dirty="0">
                <a:latin typeface="Calibri Light"/>
                <a:cs typeface="Calibri Light"/>
              </a:rPr>
              <a:t> ikäryhmäkohtainen kertomus ja suunnitelma on valmistunut 21.4. Työstäminen jatkuu </a:t>
            </a:r>
            <a:r>
              <a:rPr lang="fi-FI" dirty="0" err="1">
                <a:latin typeface="Calibri Light"/>
                <a:cs typeface="Calibri Light"/>
              </a:rPr>
              <a:t>lähidemokratia-ja</a:t>
            </a:r>
            <a:r>
              <a:rPr lang="fi-FI" dirty="0">
                <a:latin typeface="Calibri Light"/>
                <a:cs typeface="Calibri Light"/>
              </a:rPr>
              <a:t> osallisuuslautakunnan sekä HYTE-ryhmän työskentelynä. He asettavat annetun selvityksen pohjalta </a:t>
            </a:r>
            <a:r>
              <a:rPr lang="fi-FI" dirty="0" err="1">
                <a:latin typeface="Calibri Light"/>
                <a:cs typeface="Calibri Light"/>
              </a:rPr>
              <a:t>Hyte</a:t>
            </a:r>
            <a:r>
              <a:rPr lang="fi-FI" dirty="0">
                <a:latin typeface="Calibri Light"/>
                <a:cs typeface="Calibri Light"/>
              </a:rPr>
              <a:t>-työlle tarkennetut tavoitteet. -&gt;näiden pohjalta työryhmä jatkaa suunnitelman työstämistä. </a:t>
            </a:r>
          </a:p>
          <a:p>
            <a:pPr marL="0" indent="0">
              <a:buNone/>
            </a:pPr>
            <a:r>
              <a:rPr lang="fi-FI" dirty="0">
                <a:latin typeface="Calibri Light"/>
                <a:cs typeface="Calibri Light"/>
              </a:rPr>
              <a:t>-&gt;ehdotus: Nuorisovaltuusto otetaan mukaan tavoitteiden ( ja mahdollisten toimenpiteiden suunnitteluun) asetteluun. 8.6 työpaja?</a:t>
            </a:r>
          </a:p>
          <a:p>
            <a:r>
              <a:rPr lang="fi-FI" dirty="0">
                <a:latin typeface="Calibri Light"/>
                <a:cs typeface="Calibri Light"/>
              </a:rPr>
              <a:t>Mahdollisesti suunnitelman voisi tuoda kommenteille nuorisovaltuustoon?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5170736"/>
      </p:ext>
    </p:extLst>
  </p:cSld>
  <p:clrMapOvr>
    <a:masterClrMapping/>
  </p:clrMapOvr>
</p:sld>
</file>

<file path=ppt/theme/theme1.xml><?xml version="1.0" encoding="utf-8"?>
<a:theme xmlns:a="http://schemas.openxmlformats.org/drawingml/2006/main" name="Pääotsiko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sällö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Väliotsiko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Sitaati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Kiitos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4721fe5-4d4b-4c08-a2f6-240d6e49fd4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6ECBDE78FC8E4BBDD52F86147EA457" ma:contentTypeVersion="6" ma:contentTypeDescription="Create a new document." ma:contentTypeScope="" ma:versionID="be6276fb08a3d2d470b3a0a6b9a1b292">
  <xsd:schema xmlns:xsd="http://www.w3.org/2001/XMLSchema" xmlns:xs="http://www.w3.org/2001/XMLSchema" xmlns:p="http://schemas.microsoft.com/office/2006/metadata/properties" xmlns:ns3="94721fe5-4d4b-4c08-a2f6-240d6e49fd4b" xmlns:ns4="59ca6f28-12e7-461b-ba3a-640e2f70422e" targetNamespace="http://schemas.microsoft.com/office/2006/metadata/properties" ma:root="true" ma:fieldsID="7f108843ac745c300093412df403e52b" ns3:_="" ns4:_="">
    <xsd:import namespace="94721fe5-4d4b-4c08-a2f6-240d6e49fd4b"/>
    <xsd:import namespace="59ca6f28-12e7-461b-ba3a-640e2f70422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721fe5-4d4b-4c08-a2f6-240d6e49fd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ca6f28-12e7-461b-ba3a-640e2f70422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47E153-9E63-4800-B50F-8D6327B2836E}">
  <ds:schemaRefs>
    <ds:schemaRef ds:uri="94721fe5-4d4b-4c08-a2f6-240d6e49fd4b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9ca6f28-12e7-461b-ba3a-640e2f70422e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98146F2-30C0-4888-AD5D-51D7F20FED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F657D3-8DE6-4A6E-9E07-EB97726788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721fe5-4d4b-4c08-a2f6-240d6e49fd4b"/>
    <ds:schemaRef ds:uri="59ca6f28-12e7-461b-ba3a-640e2f7042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226</TotalTime>
  <Words>715</Words>
  <Application>Microsoft Office PowerPoint</Application>
  <PresentationFormat>Laajakuva</PresentationFormat>
  <Paragraphs>119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5</vt:i4>
      </vt:variant>
      <vt:variant>
        <vt:lpstr>Dian otsikot</vt:lpstr>
      </vt:variant>
      <vt:variant>
        <vt:i4>9</vt:i4>
      </vt:variant>
    </vt:vector>
  </HeadingPairs>
  <TitlesOfParts>
    <vt:vector size="22" baseType="lpstr">
      <vt:lpstr>-apple-system</vt:lpstr>
      <vt:lpstr>Arial</vt:lpstr>
      <vt:lpstr>Avenir Book</vt:lpstr>
      <vt:lpstr>Calibri</vt:lpstr>
      <vt:lpstr>Calibri (Otsikot)</vt:lpstr>
      <vt:lpstr>Calibri Light</vt:lpstr>
      <vt:lpstr>Century Gothic</vt:lpstr>
      <vt:lpstr>Poppins ExtraLight</vt:lpstr>
      <vt:lpstr>Pääotsikot</vt:lpstr>
      <vt:lpstr>Sisällöt</vt:lpstr>
      <vt:lpstr>Väliotsikot</vt:lpstr>
      <vt:lpstr>Sitaatit</vt:lpstr>
      <vt:lpstr>Kiitos</vt:lpstr>
      <vt:lpstr>HYTE</vt:lpstr>
      <vt:lpstr>HYTE-työn määritelmä</vt:lpstr>
      <vt:lpstr>Lapset ja nuoret asiantuntijaryhmä</vt:lpstr>
      <vt:lpstr>PowerPoint-esitys</vt:lpstr>
      <vt:lpstr> Alueellinen ja ikäryhmäkohtaiset hyvinvointikertomukset ja -suunnitelmat</vt:lpstr>
      <vt:lpstr>Mitä on tehty</vt:lpstr>
      <vt:lpstr>Havaittuja haasteita</vt:lpstr>
      <vt:lpstr>Työryhmän nostamat ”kärki”tavoitteet</vt:lpstr>
      <vt:lpstr>Nuorisovaltuuston osallistaminen työhön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Tikkanen</dc:creator>
  <cp:lastModifiedBy>Laakso Marjukka</cp:lastModifiedBy>
  <cp:revision>10</cp:revision>
  <dcterms:created xsi:type="dcterms:W3CDTF">2023-02-07T09:28:02Z</dcterms:created>
  <dcterms:modified xsi:type="dcterms:W3CDTF">2023-04-25T10:03:11Z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Method">
    <vt:lpwstr>Standard</vt:lpwstr>
  </property>
  <property fmtid="{D5CDD505-2E9C-101B-9397-08002B2CF9AE}" pid="3" name="MSIP_Label_defa4170-0d19-0005-0004-bc88714345d2_Name">
    <vt:lpwstr>defa4170-0d19-0005-0004-bc88714345d2</vt:lpwstr>
  </property>
  <property fmtid="{D5CDD505-2E9C-101B-9397-08002B2CF9AE}" pid="4" name="MediaServiceImageTags">
    <vt:lpwstr/>
  </property>
  <property fmtid="{D5CDD505-2E9C-101B-9397-08002B2CF9AE}" pid="5" name="ContentTypeId">
    <vt:lpwstr>0x010100B06ECBDE78FC8E4BBDD52F86147EA457</vt:lpwstr>
  </property>
  <property fmtid="{D5CDD505-2E9C-101B-9397-08002B2CF9AE}" pid="6" name="MSIP_Label_defa4170-0d19-0005-0004-bc88714345d2_Enabled">
    <vt:lpwstr>true</vt:lpwstr>
  </property>
  <property fmtid="{D5CDD505-2E9C-101B-9397-08002B2CF9AE}" pid="7" name="MSIP_Label_defa4170-0d19-0005-0004-bc88714345d2_ContentBits">
    <vt:lpwstr>0</vt:lpwstr>
  </property>
  <property fmtid="{D5CDD505-2E9C-101B-9397-08002B2CF9AE}" pid="8" name="MSIP_Label_defa4170-0d19-0005-0004-bc88714345d2_SetDate">
    <vt:lpwstr>2023-02-10T12:03:37Z</vt:lpwstr>
  </property>
  <property fmtid="{D5CDD505-2E9C-101B-9397-08002B2CF9AE}" pid="9" name="MSIP_Label_defa4170-0d19-0005-0004-bc88714345d2_ActionId">
    <vt:lpwstr>418f29a5-c218-44f3-a00c-d3d40f050407</vt:lpwstr>
  </property>
  <property fmtid="{D5CDD505-2E9C-101B-9397-08002B2CF9AE}" pid="10" name="MSIP_Label_defa4170-0d19-0005-0004-bc88714345d2_SiteId">
    <vt:lpwstr>7cbe7314-9eec-453e-aa25-b39667b2f68f</vt:lpwstr>
  </property>
</Properties>
</file>